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67" r:id="rId2"/>
    <p:sldId id="952" r:id="rId3"/>
    <p:sldId id="1066" r:id="rId4"/>
    <p:sldId id="753" r:id="rId5"/>
    <p:sldId id="674" r:id="rId6"/>
    <p:sldId id="675" r:id="rId7"/>
    <p:sldId id="676" r:id="rId8"/>
    <p:sldId id="678" r:id="rId9"/>
    <p:sldId id="932" r:id="rId10"/>
    <p:sldId id="1064" r:id="rId11"/>
    <p:sldId id="900" r:id="rId12"/>
    <p:sldId id="901" r:id="rId13"/>
    <p:sldId id="969" r:id="rId14"/>
    <p:sldId id="844" r:id="rId15"/>
    <p:sldId id="847" r:id="rId16"/>
    <p:sldId id="848" r:id="rId17"/>
    <p:sldId id="971" r:id="rId18"/>
    <p:sldId id="949" r:id="rId19"/>
    <p:sldId id="950" r:id="rId20"/>
    <p:sldId id="951" r:id="rId21"/>
    <p:sldId id="964" r:id="rId22"/>
    <p:sldId id="855" r:id="rId23"/>
    <p:sldId id="965" r:id="rId24"/>
    <p:sldId id="868" r:id="rId25"/>
    <p:sldId id="948" r:id="rId26"/>
    <p:sldId id="902" r:id="rId27"/>
    <p:sldId id="976" r:id="rId28"/>
    <p:sldId id="975" r:id="rId29"/>
    <p:sldId id="978" r:id="rId30"/>
    <p:sldId id="979" r:id="rId31"/>
    <p:sldId id="980" r:id="rId32"/>
    <p:sldId id="937" r:id="rId33"/>
    <p:sldId id="938" r:id="rId34"/>
    <p:sldId id="906" r:id="rId35"/>
    <p:sldId id="942" r:id="rId36"/>
    <p:sldId id="940" r:id="rId37"/>
    <p:sldId id="943" r:id="rId38"/>
    <p:sldId id="981" r:id="rId39"/>
    <p:sldId id="944" r:id="rId40"/>
    <p:sldId id="910" r:id="rId41"/>
    <p:sldId id="912" r:id="rId42"/>
    <p:sldId id="946" r:id="rId43"/>
    <p:sldId id="947" r:id="rId44"/>
    <p:sldId id="832" r:id="rId45"/>
    <p:sldId id="982" r:id="rId46"/>
    <p:sldId id="983" r:id="rId47"/>
    <p:sldId id="962" r:id="rId48"/>
    <p:sldId id="1067" r:id="rId49"/>
    <p:sldId id="961" r:id="rId50"/>
    <p:sldId id="956" r:id="rId51"/>
    <p:sldId id="985" r:id="rId52"/>
    <p:sldId id="963" r:id="rId53"/>
    <p:sldId id="960" r:id="rId54"/>
    <p:sldId id="966" r:id="rId55"/>
    <p:sldId id="834" r:id="rId56"/>
    <p:sldId id="957" r:id="rId57"/>
    <p:sldId id="831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7" autoAdjust="0"/>
    <p:restoredTop sz="75202" autoAdjust="0"/>
  </p:normalViewPr>
  <p:slideViewPr>
    <p:cSldViewPr>
      <p:cViewPr varScale="1">
        <p:scale>
          <a:sx n="80" d="100"/>
          <a:sy n="80" d="100"/>
        </p:scale>
        <p:origin x="64" y="1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6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34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35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8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2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time it shuts down in 2011, the CERN collider should have amassed about 20 times as much data as it now has. (</a:t>
            </a:r>
            <a:r>
              <a:rPr lang="en-US" dirty="0" err="1"/>
              <a:t>NYTimes</a:t>
            </a:r>
            <a:r>
              <a:rPr lang="en-US" dirty="0"/>
              <a:t> article, “Trillions of Reasons to Be Excited”,</a:t>
            </a:r>
            <a:r>
              <a:rPr lang="en-US" baseline="0" dirty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8,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217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848" y="0"/>
            <a:ext cx="10294248" cy="6857999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Popular Internet Meme</a:t>
            </a:r>
          </a:p>
        </p:txBody>
      </p:sp>
    </p:spTree>
    <p:extLst>
      <p:ext uri="{BB962C8B-B14F-4D97-AF65-F5344CB8AC3E}">
        <p14:creationId xmlns:p14="http://schemas.microsoft.com/office/powerpoint/2010/main" val="38249781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Pig, Dryad, Hive, Dryad,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Storm/Heron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science, data analytics, business intelligence, data warehouses and data lakes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648200"/>
            <a:ext cx="4572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“Core” framework features and algorithm design for batch 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Text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Graphs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Relational 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Data Mining and Machine Learning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0" y="4070706"/>
            <a:ext cx="4572000" cy="50129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What’s beyond batch processing?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Tackling Big Data</a:t>
            </a: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637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Aggregate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common theme of all of these challenges?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communicate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access shared resources?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when a worker has finished? (Or is simply waiting?)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because: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run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other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results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resources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communicate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access shared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(In other words, sharing state)</a:t>
            </a:r>
          </a:p>
        </p:txBody>
      </p:sp>
    </p:spTree>
    <p:extLst>
      <p:ext uri="{BB962C8B-B14F-4D97-AF65-F5344CB8AC3E}">
        <p14:creationId xmlns:p14="http://schemas.microsoft.com/office/powerpoint/2010/main" val="1955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271954" y="4419600"/>
              <a:ext cx="1471246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coordinator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47092" y="5638800"/>
              <a:ext cx="715108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workers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scale of clusters and (multiple)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hardware failures and software bugs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everything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already difficult to reason about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latin typeface="Gill Sans"/>
                <a:cs typeface="Gill Sans"/>
              </a:rPr>
              <a:t>The datacenter </a:t>
            </a:r>
            <a:r>
              <a:rPr lang="en-US" sz="3600" b="0" i="1" kern="0">
                <a:latin typeface="Gill Sans"/>
                <a:cs typeface="Gill Sans"/>
              </a:rPr>
              <a:t>is </a:t>
            </a:r>
            <a:r>
              <a:rPr lang="en-US" sz="3600" b="0" ker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 but not the last!</a:t>
            </a: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different?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Data-intensive vs. Compute-intensive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52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Coarse-grained vs. Fine-grained parallelism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339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coarse-grained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 </a:t>
            </a:r>
          </a:p>
        </p:txBody>
      </p:sp>
    </p:spTree>
    <p:extLst>
      <p:ext uri="{BB962C8B-B14F-4D97-AF65-F5344CB8AC3E}">
        <p14:creationId xmlns:p14="http://schemas.microsoft.com/office/powerpoint/2010/main" val="1011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Logical vs. Physical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levels of design: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“Logical” deals with abstract organizations of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“Physical” deals with how those abstractions are realized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71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5291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Scheduling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Operators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models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Network topology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21067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something more for sharing partial results across records!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120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Simplest data-parallel abstraction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158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 large number of records: “do” something to each</a:t>
            </a:r>
          </a:p>
        </p:txBody>
      </p:sp>
    </p:spTree>
    <p:extLst>
      <p:ext uri="{BB962C8B-B14F-4D97-AF65-F5344CB8AC3E}">
        <p14:creationId xmlns:p14="http://schemas.microsoft.com/office/powerpoint/2010/main" val="13846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62" grpId="0"/>
      <p:bldP spid="68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PhD from Waterloo (2017)</a:t>
            </a: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 for this course in its first UW offering</a:t>
            </a: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Research Scientist at Kira Systems (now)</a:t>
            </a:r>
          </a:p>
        </p:txBody>
      </p:sp>
    </p:spTree>
    <p:extLst>
      <p:ext uri="{BB962C8B-B14F-4D97-AF65-F5344CB8AC3E}">
        <p14:creationId xmlns:p14="http://schemas.microsoft.com/office/powerpoint/2010/main" val="42922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add in aggregation!</a:t>
            </a: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</a:p>
        </p:txBody>
      </p:sp>
    </p:spTree>
    <p:extLst>
      <p:ext uri="{BB962C8B-B14F-4D97-AF65-F5344CB8AC3E}">
        <p14:creationId xmlns:p14="http://schemas.microsoft.com/office/powerpoint/2010/main" val="1803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147" grpId="0"/>
      <p:bldP spid="56" grpId="0"/>
      <p:bldP spid="6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Imagine parallelizing the map and fold across a cluster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</a:p>
        </p:txBody>
      </p:sp>
    </p:spTree>
    <p:extLst>
      <p:ext uri="{BB962C8B-B14F-4D97-AF65-F5344CB8AC3E}">
        <p14:creationId xmlns:p14="http://schemas.microsoft.com/office/powerpoint/2010/main" val="932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 Data-Parallel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a large number of records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“Do something” to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“Aggregate”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final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2186335" y="2381456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What does this actually mean?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the most complex and </a:t>
            </a: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slowest operation here?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0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  <p:bldP spid="305" grpId="0"/>
      <p:bldP spid="306" grpId="0"/>
      <p:bldP spid="345" grpId="0"/>
      <p:bldP spid="3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begun by Yahoo, later an 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Facebook,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in One!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instructors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Adam Roegiest: The guy talking right now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ISAs: Alex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Weatherhead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Matt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Guiol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TAs: Ryan Clancy, Peng Shi, Yao Lu, Wei (Victor) Yang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CS 451/651 431/631 all meet together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2181761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451: version for CS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(most students)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651: version for CS grads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431: version for non-CS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631: version for non-CS grads</a:t>
            </a:r>
          </a:p>
        </p:txBody>
      </p:sp>
    </p:spTree>
    <p:extLst>
      <p:ext uri="{BB962C8B-B14F-4D97-AF65-F5344CB8AC3E}">
        <p14:creationId xmlns:p14="http://schemas.microsoft.com/office/powerpoint/2010/main" val="4379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http://roegiest.com/bigdata-2019w/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uwaterloo-bigdata-2019w-staff@googlegroups.com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(Mailing list reaches all course staff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use Piazza unless it’s personal)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(“I didn’t see it” will not be accepted as an excuse)</a:t>
            </a:r>
          </a:p>
        </p:txBody>
      </p:sp>
    </p:spTree>
    <p:extLst>
      <p:ext uri="{BB962C8B-B14F-4D97-AF65-F5344CB8AC3E}">
        <p14:creationId xmlns:p14="http://schemas.microsoft.com/office/powerpoint/2010/main" val="15134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6 (</a:t>
            </a:r>
            <a:r>
              <a:rPr lang="en-US" sz="2000" b="0" kern="0">
                <a:solidFill>
                  <a:srgbClr val="0070C0"/>
                </a:solidFill>
                <a:latin typeface="Gill Sans"/>
                <a:cs typeface="Gill Sans"/>
              </a:rPr>
              <a:t>CS 431/631)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 8 (</a:t>
            </a:r>
            <a:r>
              <a:rPr lang="en-US" sz="2000" b="0" kern="0">
                <a:solidFill>
                  <a:srgbClr val="0070C0"/>
                </a:solidFill>
                <a:latin typeface="Gill Sans"/>
                <a:cs typeface="Gill Sans"/>
              </a:rPr>
              <a:t>CS 451/651)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assignments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final project (CS 631/651)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You’re 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are: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rapidly-evolving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348, CS 350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 (or be ready to pick it up quickly)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345943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least 4GB RAM and plenty of disk space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We’ll provide basic instructions, but not technical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instructions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Hadoop: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Datasci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 (CS 451)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mark at deadline: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know!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 (CS 431)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42529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Assignments will use Python and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Jupyter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Assignments will generally be submitted using Marmoset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7169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you need to know is in the assignment itself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Details are on the course website for the appropriate assignment</a:t>
            </a:r>
          </a:p>
        </p:txBody>
      </p:sp>
    </p:spTree>
    <p:extLst>
      <p:ext uri="{BB962C8B-B14F-4D97-AF65-F5344CB8AC3E}">
        <p14:creationId xmlns:p14="http://schemas.microsoft.com/office/powerpoint/2010/main" val="2477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other sources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038600" y="6093767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Register for the wait list at: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828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By sending Adam an email at </a:t>
            </a:r>
            <a:r>
              <a:rPr lang="en-US" sz="180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aroegies@uwaterloo.ca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Priority for unregistered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355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students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Have all the 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opportunity to take the course (e.g., 4B students)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Continue to attend class until final decision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the course is full,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full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won’t fail you. I’m not afraid.</a:t>
            </a: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Be prepared</a:t>
            </a:r>
            <a:r>
              <a:rPr lang="mr-IN" sz="3600" b="0" kern="0" dirty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8700" y="4343400"/>
            <a:ext cx="7086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GitHub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/>
              <a:t>Maximilien</a:t>
            </a:r>
            <a:r>
              <a:rPr lang="en-US" sz="1000" b="0" dirty="0"/>
              <a:t> Brice, © CERN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/>
              <a:t>Wikiedia</a:t>
            </a:r>
            <a:r>
              <a:rPr lang="en-US" sz="1000" b="0" dirty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49599</TotalTime>
  <Words>2809</Words>
  <Application>Microsoft Office PowerPoint</Application>
  <PresentationFormat>On-screen Show (4:3)</PresentationFormat>
  <Paragraphs>660</Paragraphs>
  <Slides>58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Andale Mono</vt:lpstr>
      <vt:lpstr>Arial</vt:lpstr>
      <vt:lpstr>Arial Black</vt:lpstr>
      <vt:lpstr>Calibri</vt:lpstr>
      <vt:lpstr>Gill Sans</vt:lpstr>
      <vt:lpstr>Helvetica Neue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9111</cp:revision>
  <dcterms:created xsi:type="dcterms:W3CDTF">2012-08-31T06:36:49Z</dcterms:created>
  <dcterms:modified xsi:type="dcterms:W3CDTF">2019-01-08T04:53:10Z</dcterms:modified>
  <cp:category/>
</cp:coreProperties>
</file>